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312" r:id="rId3"/>
    <p:sldId id="313" r:id="rId4"/>
    <p:sldId id="325" r:id="rId5"/>
    <p:sldId id="326" r:id="rId6"/>
    <p:sldId id="314" r:id="rId7"/>
    <p:sldId id="327" r:id="rId8"/>
    <p:sldId id="301" r:id="rId9"/>
  </p:sldIdLst>
  <p:sldSz cx="12192000" cy="6858000"/>
  <p:notesSz cx="6858000" cy="9144000"/>
  <p:embeddedFontLst>
    <p:embeddedFont>
      <p:font typeface="Pretendard ExtraBold" panose="02000903000000020004" pitchFamily="50" charset="-127"/>
      <p:bold r:id="rId11"/>
    </p:embeddedFont>
    <p:embeddedFont>
      <p:font typeface="Pretendard Medium" panose="02000603000000020004" pitchFamily="50" charset="-127"/>
      <p:regular r:id="rId12"/>
    </p:embeddedFont>
    <p:embeddedFont>
      <p:font typeface="Pretendard SemiBold" panose="02000703000000020004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061" autoAdjust="0"/>
  </p:normalViewPr>
  <p:slideViewPr>
    <p:cSldViewPr snapToGrid="0">
      <p:cViewPr>
        <p:scale>
          <a:sx n="100" d="100"/>
          <a:sy n="100" d="100"/>
        </p:scale>
        <p:origin x="9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68AF7-75B2-4C9D-90DF-9AE56C12E9AF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757A0-C0B8-457C-90CB-330B8FD885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1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리젝</a:t>
            </a:r>
            <a:r>
              <a:rPr lang="ko-KR" altLang="en-US" dirty="0"/>
              <a:t> 이슈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4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리젝</a:t>
            </a:r>
            <a:r>
              <a:rPr lang="ko-KR" altLang="en-US" dirty="0"/>
              <a:t> 이슈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28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673B-B68B-FA4A-B675-F754D120F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E31CB4-66CC-BBD7-430C-8F4A0815B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9DA0D6-E1E6-B011-FAB8-0D39D0BA0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리젝</a:t>
            </a:r>
            <a:r>
              <a:rPr lang="ko-KR" altLang="en-US" dirty="0"/>
              <a:t> 이슈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093D7-49AE-9988-81EB-4E17C3994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8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B04D9-866F-98B7-A640-2EC230172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3F433-3355-7DB1-4E60-FC0DA91EB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FA64A3-FB0B-2DC2-E18C-9A04B5243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CC3D4-7F5F-2192-2B58-45B581BD3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2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1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24396-E4CA-2778-FB42-3990EDFCE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F66856-1A73-3738-038C-1EFA3C294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47C87-349D-40EF-DFE2-C381C206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A068A-764B-C243-F38C-CE4D7C1B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AE1E3-AC68-B3E3-FD3B-CB2BA90A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6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73C06-C5C6-DACA-5646-1F654B30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15A13-5FC2-BD4A-EF6E-BCF1E2134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D355D-EE8A-EF2E-4820-229364C5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864ED-6FCA-384E-06C6-752E9B53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F2B47-E0F2-A3A6-AA5F-CBB86764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7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F2C9B7-9EF4-2C9D-306E-92AC8A5FB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325B4-55AC-2ECC-3DDE-9991021D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59584-A167-E6EF-80CB-78EF3105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E4D6C-C050-CD98-E2B1-1D408DC4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49EB7-8D85-9D07-4EF5-97153BC6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9FCE-06EE-5D02-E30B-968BFFC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22D11-B67B-FA2B-56BC-B5EF95B0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B93CB-B418-5454-ECBD-935401B1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0CBFB-9212-262F-0608-E48CF57C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665C3-BFF6-B4DD-140E-4D9CD3BC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4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D9CA-4A53-88B7-DC78-852E4339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FDB76-D278-F798-A87A-F6CC6108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B62DE-84C3-F8AA-FC73-99A5E9B2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3A834-9641-5178-532D-9AEB5007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A61AF-95B3-5963-8B0E-131CB932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5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DCEAA-2A40-F019-4BFF-469C22C0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45CDC-242B-452A-54DE-0FC0679A6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6934F-4DA2-CCD7-F06F-A5997B5B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68485-AD58-DB2D-AAF3-37744D4E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AD63C-9692-2476-110D-75AB18B7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74F2F-0ABC-B8FB-4912-6EE08FBC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72F78-E21C-BDC8-E65A-74F89B8F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66EF1-6FEB-E88A-550D-7178B6B4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A4FCC4-E223-269D-A4FC-A399BF0C9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53B43C-F8AD-3B80-9622-B0965519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A5F368-4EE6-E179-01D3-20748BA6C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777A-166B-334D-230F-2AD8F467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DA7870-943A-5EEE-9257-8E8C9239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AE4351-DAFA-360B-BA36-8F1260B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9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0459-2057-4FFC-BBF5-55E9B1F8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CD2099-BB9F-92DC-5F65-733BA427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5B1DF2-EDAA-DEEB-6BA2-D16F791C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FC4D6-2E97-2787-18B2-4FE2100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8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A2D310-77FE-D7CA-FF59-0564EB31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249F8-3E3B-DF8B-0D9E-16E5E073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1A356D-1187-F859-CF58-51A6078A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15FE4-233E-3007-E5B8-72BF4C34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D45CA-D239-BC02-2F74-A6460A3D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967D8-675B-4530-D9B2-C07A3B1B2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5F0F59-F20E-74A9-ADD0-CDBF61F5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B73DC-7DF7-1145-E48A-3BCBA43E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751E7-232E-0873-790F-27CDE2E2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43681-304C-A828-BB8B-4DD4798E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420E1B-EDC4-8D60-8B4F-2A0A32002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1E3E3-03B7-BBF1-87D2-1B189C64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4B194-673F-E116-772E-AC41CD00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EF425-C8CE-1F84-9FBC-84B94CA7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4BBF7-C071-0C98-C21B-E7EA320F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9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262D87-423A-9CB0-0783-53C23330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5D03A-42A9-3E8E-138F-CB63108D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C50CF-1C70-AC33-599F-E08B0E06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DB5F9-E7AE-4F8A-9496-87C80C3F1C5D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B5162-97C0-C530-CAD3-7433DEF62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564E-BABF-8997-4A62-6F32111B8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5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8DDEBD0-8B03-EB18-036D-04C1FE1EA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073" y="2951627"/>
            <a:ext cx="5867853" cy="9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4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ADEBF32-8B43-CAAF-60AB-BA948B92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13"/>
          <a:stretch/>
        </p:blipFill>
        <p:spPr>
          <a:xfrm>
            <a:off x="566916" y="1634051"/>
            <a:ext cx="5006242" cy="3589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C7249-8602-8B17-E18B-522B842D55EB}"/>
              </a:ext>
            </a:extLst>
          </p:cNvPr>
          <p:cNvSpPr txBox="1"/>
          <p:nvPr/>
        </p:nvSpPr>
        <p:spPr>
          <a:xfrm>
            <a:off x="245625" y="207757"/>
            <a:ext cx="385394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UIST 2025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 뭘 낼까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66CE5-7CA3-2269-6BF8-2916E5C6E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73" y="1522923"/>
            <a:ext cx="6169894" cy="3812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830851-59B6-68A5-2AE6-12AF8D8E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431" y="792532"/>
            <a:ext cx="6106377" cy="51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C1C9B-3D7E-91D9-DF93-AB70462D41BE}"/>
              </a:ext>
            </a:extLst>
          </p:cNvPr>
          <p:cNvSpPr txBox="1"/>
          <p:nvPr/>
        </p:nvSpPr>
        <p:spPr>
          <a:xfrm>
            <a:off x="3870070" y="5603803"/>
            <a:ext cx="44518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개척학기제때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했던 걸 논문화 해보자</a:t>
            </a:r>
          </a:p>
        </p:txBody>
      </p:sp>
    </p:spTree>
    <p:extLst>
      <p:ext uri="{BB962C8B-B14F-4D97-AF65-F5344CB8AC3E}">
        <p14:creationId xmlns:p14="http://schemas.microsoft.com/office/powerpoint/2010/main" val="286559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CC83925-5075-863F-8C28-8E71ABDC6A40}"/>
              </a:ext>
            </a:extLst>
          </p:cNvPr>
          <p:cNvSpPr txBox="1"/>
          <p:nvPr/>
        </p:nvSpPr>
        <p:spPr>
          <a:xfrm>
            <a:off x="245625" y="207757"/>
            <a:ext cx="2845651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Semi seminar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50" name="Picture 2" descr="조언을하는 사람의 일러스트 (남성)">
            <a:extLst>
              <a:ext uri="{FF2B5EF4-FFF2-40B4-BE49-F238E27FC236}">
                <a16:creationId xmlns:a16="http://schemas.microsoft.com/office/drawing/2014/main" id="{B368EF56-0219-31E2-F0B9-606E7264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5" y="3635884"/>
            <a:ext cx="2845651" cy="28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C44B2E5-22DB-EA3F-E3AA-F47C113BDEF4}"/>
              </a:ext>
            </a:extLst>
          </p:cNvPr>
          <p:cNvSpPr/>
          <p:nvPr/>
        </p:nvSpPr>
        <p:spPr>
          <a:xfrm>
            <a:off x="3964637" y="478064"/>
            <a:ext cx="7981738" cy="5899577"/>
          </a:xfrm>
          <a:prstGeom prst="wedgeEllipseCallout">
            <a:avLst>
              <a:gd name="adj1" fmla="val -53237"/>
              <a:gd name="adj2" fmla="val 188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9C66C-E1CC-F80F-E284-EA0944159574}"/>
              </a:ext>
            </a:extLst>
          </p:cNvPr>
          <p:cNvSpPr txBox="1"/>
          <p:nvPr/>
        </p:nvSpPr>
        <p:spPr>
          <a:xfrm>
            <a:off x="4618716" y="2280387"/>
            <a:ext cx="695575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개척학기제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때 했던 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자비스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랑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Pointer bot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합쳐보는 건 어때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2" descr="조언을하는 사람의 일러스트 (남성)">
            <a:extLst>
              <a:ext uri="{FF2B5EF4-FFF2-40B4-BE49-F238E27FC236}">
                <a16:creationId xmlns:a16="http://schemas.microsoft.com/office/drawing/2014/main" id="{8FA22898-9CDE-3967-CC74-E633888F0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9"/>
          <a:stretch/>
        </p:blipFill>
        <p:spPr bwMode="auto">
          <a:xfrm>
            <a:off x="2300168" y="3635884"/>
            <a:ext cx="1582215" cy="28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F8EDC-CC33-14ED-6ADE-98E241A85C2A}"/>
              </a:ext>
            </a:extLst>
          </p:cNvPr>
          <p:cNvSpPr txBox="1"/>
          <p:nvPr/>
        </p:nvSpPr>
        <p:spPr>
          <a:xfrm>
            <a:off x="4443674" y="2997456"/>
            <a:ext cx="753924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자비스에서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했던 </a:t>
            </a:r>
            <a:r>
              <a:rPr lang="en-US" altLang="ko-KR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sementation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된 </a:t>
            </a:r>
            <a:r>
              <a:rPr lang="en-US" altLang="ko-KR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pcd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맵으로써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사용하는 거야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Pointer bot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한계점인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z=0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 가정을 보완한 것으로써 바닥 뿐만이 아닌</a:t>
            </a:r>
            <a:b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위쪽의 물체를 가리킬 수 있게 한 거지</a:t>
            </a:r>
            <a:r>
              <a:rPr lang="en-US" altLang="ko-KR" sz="2000" b="1" i="0" dirty="0">
                <a:solidFill>
                  <a:srgbClr val="222222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···.</a:t>
            </a:r>
            <a:br>
              <a:rPr lang="en-US" altLang="ko-KR" sz="2000" b="1" i="0" dirty="0">
                <a:solidFill>
                  <a:srgbClr val="222222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br>
              <a:rPr lang="en-US" altLang="ko-KR" sz="2000" b="1" i="0" dirty="0">
                <a:solidFill>
                  <a:srgbClr val="222222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너가 논문 쓰고 </a:t>
            </a:r>
            <a:r>
              <a:rPr lang="en-US" altLang="ko-KR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저자하고 우리 </a:t>
            </a:r>
            <a:r>
              <a:rPr lang="en-US" altLang="ko-KR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저자 넣으면 되겠다</a:t>
            </a:r>
            <a:r>
              <a:rPr lang="en-US" altLang="ko-KR" sz="2000" b="1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en-US" altLang="ko-KR" sz="2000" b="1" i="0" dirty="0">
              <a:solidFill>
                <a:srgbClr val="222222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2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CC83925-5075-863F-8C28-8E71ABDC6A40}"/>
              </a:ext>
            </a:extLst>
          </p:cNvPr>
          <p:cNvSpPr txBox="1"/>
          <p:nvPr/>
        </p:nvSpPr>
        <p:spPr>
          <a:xfrm>
            <a:off x="245625" y="207757"/>
            <a:ext cx="448392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 bot + J.A.R.V.I.S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B815F-B1BA-5310-CB07-09EDAF788751}"/>
              </a:ext>
            </a:extLst>
          </p:cNvPr>
          <p:cNvSpPr txBox="1"/>
          <p:nvPr/>
        </p:nvSpPr>
        <p:spPr>
          <a:xfrm>
            <a:off x="2891516" y="2572487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F7D046-4B90-4C8B-46E9-DC90F2B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6" y="1150086"/>
            <a:ext cx="10340547" cy="4996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0F76A8-2FF1-8DF4-413F-86B9AE823A4B}"/>
              </a:ext>
            </a:extLst>
          </p:cNvPr>
          <p:cNvSpPr txBox="1"/>
          <p:nvPr/>
        </p:nvSpPr>
        <p:spPr>
          <a:xfrm>
            <a:off x="6200774" y="2150404"/>
            <a:ext cx="2619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J.A.R.V.I.S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543F39-6B36-384E-62A2-08B1BF3F067D}"/>
              </a:ext>
            </a:extLst>
          </p:cNvPr>
          <p:cNvSpPr/>
          <p:nvPr/>
        </p:nvSpPr>
        <p:spPr>
          <a:xfrm>
            <a:off x="6291262" y="2772542"/>
            <a:ext cx="3771900" cy="894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Point cloud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만들어진</a:t>
            </a:r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맵에서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손을 사용해 물체와 상호작용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81601-662E-039D-89DA-4EE414954441}"/>
              </a:ext>
            </a:extLst>
          </p:cNvPr>
          <p:cNvSpPr/>
          <p:nvPr/>
        </p:nvSpPr>
        <p:spPr>
          <a:xfrm>
            <a:off x="6291262" y="3780230"/>
            <a:ext cx="3771900" cy="894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Instance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별로 분리되어 있는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702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맵 </a:t>
            </a:r>
            <a:endParaRPr lang="ko-KR" altLang="en-US" sz="1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22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4064-11EF-8116-F023-7C4AA1C3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6D7979E-0695-08D8-16B6-59D5DCDFBD11}"/>
              </a:ext>
            </a:extLst>
          </p:cNvPr>
          <p:cNvSpPr txBox="1"/>
          <p:nvPr/>
        </p:nvSpPr>
        <p:spPr>
          <a:xfrm>
            <a:off x="245625" y="207757"/>
            <a:ext cx="448392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 bot + J.A.R.V.I.S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BD644-F728-EFF8-05E7-699AF47F1921}"/>
              </a:ext>
            </a:extLst>
          </p:cNvPr>
          <p:cNvSpPr txBox="1"/>
          <p:nvPr/>
        </p:nvSpPr>
        <p:spPr>
          <a:xfrm>
            <a:off x="2810759" y="4744570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8481A-BDEE-BB93-EA2E-B1780E3DD94C}"/>
              </a:ext>
            </a:extLst>
          </p:cNvPr>
          <p:cNvSpPr txBox="1"/>
          <p:nvPr/>
        </p:nvSpPr>
        <p:spPr>
          <a:xfrm>
            <a:off x="957645" y="4322487"/>
            <a:ext cx="2871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 bot .v0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4B88E5-70F4-D13D-78F2-38EE828FC496}"/>
              </a:ext>
            </a:extLst>
          </p:cNvPr>
          <p:cNvSpPr/>
          <p:nvPr/>
        </p:nvSpPr>
        <p:spPr>
          <a:xfrm>
            <a:off x="1017174" y="4944625"/>
            <a:ext cx="3771900" cy="894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손이 가리키는 곳으로 로봇이 이동</a:t>
            </a:r>
            <a:endParaRPr lang="ko-KR" altLang="en-US" sz="1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11BA-9C87-4A53-CE42-246453A103E7}"/>
              </a:ext>
            </a:extLst>
          </p:cNvPr>
          <p:cNvSpPr txBox="1"/>
          <p:nvPr/>
        </p:nvSpPr>
        <p:spPr>
          <a:xfrm>
            <a:off x="867157" y="1266028"/>
            <a:ext cx="2619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J.A.R.V.I.S   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4102CA-4FAD-0FAC-D5B8-26ED3E76C1D0}"/>
              </a:ext>
            </a:extLst>
          </p:cNvPr>
          <p:cNvSpPr/>
          <p:nvPr/>
        </p:nvSpPr>
        <p:spPr>
          <a:xfrm>
            <a:off x="957645" y="1888166"/>
            <a:ext cx="3771900" cy="894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Point cloud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만들어진</a:t>
            </a:r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맵에서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손을 사용해 물체와 상호작용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DFA38-9269-5D90-10CE-DA31767C12BD}"/>
              </a:ext>
            </a:extLst>
          </p:cNvPr>
          <p:cNvSpPr/>
          <p:nvPr/>
        </p:nvSpPr>
        <p:spPr>
          <a:xfrm>
            <a:off x="957645" y="2895854"/>
            <a:ext cx="3771900" cy="894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Instance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별로 분리되어 있는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702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맵 </a:t>
            </a:r>
            <a:endParaRPr lang="ko-KR" altLang="en-US" sz="1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C14E04-0533-5F1C-97B0-86D906B674CA}"/>
              </a:ext>
            </a:extLst>
          </p:cNvPr>
          <p:cNvSpPr/>
          <p:nvPr/>
        </p:nvSpPr>
        <p:spPr>
          <a:xfrm>
            <a:off x="7462455" y="2558995"/>
            <a:ext cx="3771900" cy="1197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Point bot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한계점이었던 </a:t>
            </a:r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z=0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극복하기 위함 </a:t>
            </a:r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=&gt; 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바닥이 아닌 모든 공간의 물체를 가리킬 수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있음</a:t>
            </a:r>
            <a:endParaRPr lang="ko-KR" altLang="en-US" sz="1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AB93AE2-A05D-D7EE-759B-D13B69E4F079}"/>
              </a:ext>
            </a:extLst>
          </p:cNvPr>
          <p:cNvSpPr/>
          <p:nvPr/>
        </p:nvSpPr>
        <p:spPr>
          <a:xfrm>
            <a:off x="5567362" y="3281957"/>
            <a:ext cx="1057275" cy="1016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79B31-D5EC-9DA2-1D06-7124E0FD122C}"/>
              </a:ext>
            </a:extLst>
          </p:cNvPr>
          <p:cNvSpPr txBox="1"/>
          <p:nvPr/>
        </p:nvSpPr>
        <p:spPr>
          <a:xfrm>
            <a:off x="7395780" y="1934994"/>
            <a:ext cx="3833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Pointing that .v1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5283C1-C377-E95C-8981-8FC25C6268EA}"/>
              </a:ext>
            </a:extLst>
          </p:cNvPr>
          <p:cNvSpPr/>
          <p:nvPr/>
        </p:nvSpPr>
        <p:spPr>
          <a:xfrm>
            <a:off x="7462455" y="3862298"/>
            <a:ext cx="3771900" cy="1197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손으로 물체를 가리키면 무엇을 가리키고 있는 지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16555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51F700-669E-FB66-5FDB-A26EB575D00F}"/>
              </a:ext>
            </a:extLst>
          </p:cNvPr>
          <p:cNvSpPr txBox="1"/>
          <p:nvPr/>
        </p:nvSpPr>
        <p:spPr>
          <a:xfrm>
            <a:off x="245625" y="207757"/>
            <a:ext cx="3445174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highlight>
                  <a:srgbClr val="0000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Pointing that .v1</a:t>
            </a:r>
            <a:endParaRPr lang="ko-KR" altLang="en-US" sz="3200" i="1" dirty="0">
              <a:solidFill>
                <a:schemeClr val="bg1"/>
              </a:solidFill>
              <a:highlight>
                <a:srgbClr val="000000"/>
              </a:highligh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368FF-1614-067B-8F60-9EFC197E12E6}"/>
              </a:ext>
            </a:extLst>
          </p:cNvPr>
          <p:cNvSpPr txBox="1"/>
          <p:nvPr/>
        </p:nvSpPr>
        <p:spPr>
          <a:xfrm>
            <a:off x="680655" y="1258719"/>
            <a:ext cx="3833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필요성 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3BE32-B68F-A653-36A5-8A570483C76D}"/>
              </a:ext>
            </a:extLst>
          </p:cNvPr>
          <p:cNvSpPr txBox="1"/>
          <p:nvPr/>
        </p:nvSpPr>
        <p:spPr>
          <a:xfrm>
            <a:off x="680655" y="2912588"/>
            <a:ext cx="1364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방법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45F7E3-DBA5-7893-A5E5-AC33CBD71585}"/>
              </a:ext>
            </a:extLst>
          </p:cNvPr>
          <p:cNvSpPr/>
          <p:nvPr/>
        </p:nvSpPr>
        <p:spPr>
          <a:xfrm>
            <a:off x="2285999" y="1258719"/>
            <a:ext cx="9382125" cy="7764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point bot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필요성과 같음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Z=0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제약된 한계를 개선하기 위함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84CD27-DA18-1BE0-97A5-992E5E17EE7F}"/>
              </a:ext>
            </a:extLst>
          </p:cNvPr>
          <p:cNvSpPr/>
          <p:nvPr/>
        </p:nvSpPr>
        <p:spPr>
          <a:xfrm>
            <a:off x="2285998" y="2912588"/>
            <a:ext cx="9382125" cy="2992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기존의 스테레오 카메라 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-&gt; Azure Kinect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키넥트의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관절 추적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depth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</a:t>
            </a:r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로봇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-&gt; </a:t>
            </a:r>
            <a:r>
              <a:rPr lang="ko-KR" altLang="en-US" sz="2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키넥트를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cctv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처럼 사용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Map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잘 보이는 위치에 높게 설치</a:t>
            </a:r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사람의 팔꿈치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손목 관절을 잇는 선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(ray)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따라 물체가 선택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동일한 선에 물체가 중첩되어 있을 경우 사람과 제일 가까운 물체가 선택됨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ko-KR" altLang="en-US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96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92D2-CCD7-FCA7-D17D-45196DB6C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03D7CE-7B15-D005-107C-4F203DED35D0}"/>
              </a:ext>
            </a:extLst>
          </p:cNvPr>
          <p:cNvSpPr txBox="1"/>
          <p:nvPr/>
        </p:nvSpPr>
        <p:spPr>
          <a:xfrm>
            <a:off x="245625" y="207757"/>
            <a:ext cx="3961341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highlight>
                  <a:srgbClr val="0000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Pointing that </a:t>
            </a:r>
            <a:r>
              <a:rPr lang="ko-KR" altLang="en-US" sz="3200" i="1" dirty="0">
                <a:solidFill>
                  <a:schemeClr val="bg1"/>
                </a:solidFill>
                <a:highlight>
                  <a:srgbClr val="0000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추후</a:t>
            </a:r>
            <a:r>
              <a:rPr lang="en-US" altLang="ko-KR" sz="3200" i="1" dirty="0">
                <a:solidFill>
                  <a:schemeClr val="bg1"/>
                </a:solidFill>
                <a:highlight>
                  <a:srgbClr val="0000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 </a:t>
            </a:r>
            <a:endParaRPr lang="ko-KR" altLang="en-US" sz="3200" i="1" dirty="0">
              <a:solidFill>
                <a:schemeClr val="bg1"/>
              </a:solidFill>
              <a:highlight>
                <a:srgbClr val="000000"/>
              </a:highligh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4782E-B62D-A4AD-AC42-88769DA795CD}"/>
              </a:ext>
            </a:extLst>
          </p:cNvPr>
          <p:cNvSpPr txBox="1"/>
          <p:nvPr/>
        </p:nvSpPr>
        <p:spPr>
          <a:xfrm>
            <a:off x="1938941" y="1376194"/>
            <a:ext cx="3386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Pointing that .v2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3594B-7F53-DBA9-8AAC-4848236F2718}"/>
              </a:ext>
            </a:extLst>
          </p:cNvPr>
          <p:cNvSpPr txBox="1"/>
          <p:nvPr/>
        </p:nvSpPr>
        <p:spPr>
          <a:xfrm>
            <a:off x="6866540" y="1376194"/>
            <a:ext cx="3528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i="1" dirty="0"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Pointing that .v3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0CE01F-57EA-2451-E9B7-570964353D17}"/>
              </a:ext>
            </a:extLst>
          </p:cNvPr>
          <p:cNvSpPr/>
          <p:nvPr/>
        </p:nvSpPr>
        <p:spPr>
          <a:xfrm>
            <a:off x="1269851" y="2074388"/>
            <a:ext cx="4724700" cy="4351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Version 1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중첩되는 물체에 대한</a:t>
            </a:r>
            <a:b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부분을 개선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b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Ray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걸쳐지는 물체에 대한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graph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생성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e.g.,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책상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의자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칠판</a:t>
            </a:r>
            <a:endParaRPr lang="en-US" altLang="ko-KR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책상 뒤에 의자가 있다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정보가 만들어짐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b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endParaRPr lang="ko-KR" altLang="en-US" sz="2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C98396-E03E-E575-E914-46A0B25EFD92}"/>
              </a:ext>
            </a:extLst>
          </p:cNvPr>
          <p:cNvSpPr/>
          <p:nvPr/>
        </p:nvSpPr>
        <p:spPr>
          <a:xfrm>
            <a:off x="6232923" y="2074388"/>
            <a:ext cx="4795644" cy="4351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Azure Kinect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대신 스테레오 카메라를 사용해  저비용으로 구현 </a:t>
            </a:r>
          </a:p>
        </p:txBody>
      </p:sp>
    </p:spTree>
    <p:extLst>
      <p:ext uri="{BB962C8B-B14F-4D97-AF65-F5344CB8AC3E}">
        <p14:creationId xmlns:p14="http://schemas.microsoft.com/office/powerpoint/2010/main" val="364610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6D42-5797-770C-F59C-76ABF27BDD43}"/>
              </a:ext>
            </a:extLst>
          </p:cNvPr>
          <p:cNvSpPr txBox="1"/>
          <p:nvPr/>
        </p:nvSpPr>
        <p:spPr>
          <a:xfrm>
            <a:off x="4512873" y="2967335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Times New Roman" panose="02020603050405020304" pitchFamily="18" charset="0"/>
                <a:ea typeface="Pretendard Black" panose="02000A03000000020004" pitchFamily="50" charset="-127"/>
                <a:cs typeface="Times New Roman" panose="02020603050405020304" pitchFamily="18" charset="0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62BBC-B8FF-0AC9-CC63-C2D011342A60}"/>
              </a:ext>
            </a:extLst>
          </p:cNvPr>
          <p:cNvSpPr txBox="1"/>
          <p:nvPr/>
        </p:nvSpPr>
        <p:spPr>
          <a:xfrm>
            <a:off x="5671845" y="5881596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연수민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D986D-6B86-B241-77EC-302599841A5A}"/>
              </a:ext>
            </a:extLst>
          </p:cNvPr>
          <p:cNvSpPr txBox="1"/>
          <p:nvPr/>
        </p:nvSpPr>
        <p:spPr>
          <a:xfrm>
            <a:off x="5786459" y="5578904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702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347</Words>
  <Application>Microsoft Office PowerPoint</Application>
  <PresentationFormat>와이드스크린</PresentationFormat>
  <Paragraphs>50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Pretendard Medium</vt:lpstr>
      <vt:lpstr>Arial</vt:lpstr>
      <vt:lpstr>Pretendard ExtraBold</vt:lpstr>
      <vt:lpstr>Pretendard SemiBold</vt:lpstr>
      <vt:lpstr>맑은 고딕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수민 연</dc:creator>
  <cp:lastModifiedBy>연수민</cp:lastModifiedBy>
  <cp:revision>268</cp:revision>
  <dcterms:created xsi:type="dcterms:W3CDTF">2024-05-30T09:26:39Z</dcterms:created>
  <dcterms:modified xsi:type="dcterms:W3CDTF">2024-12-26T07:07:10Z</dcterms:modified>
</cp:coreProperties>
</file>